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1238" r:id="rId3"/>
    <p:sldId id="1243" r:id="rId4"/>
    <p:sldId id="1239" r:id="rId5"/>
    <p:sldId id="1242" r:id="rId6"/>
    <p:sldId id="1244" r:id="rId7"/>
    <p:sldId id="1245" r:id="rId8"/>
    <p:sldId id="1246" r:id="rId9"/>
    <p:sldId id="1240" r:id="rId10"/>
    <p:sldId id="1247" r:id="rId11"/>
    <p:sldId id="1260" r:id="rId12"/>
    <p:sldId id="1254" r:id="rId13"/>
    <p:sldId id="1256" r:id="rId14"/>
    <p:sldId id="1249"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高中物理 必修 第二册 </a:t>
            </a:r>
            <a:r>
              <a:rPr lang="en-US" altLang="zh-CN" sz="2000" baseline="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58532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第八</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机械能守恒定律</a:t>
            </a:r>
            <a:endPar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重力势能</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64808"/>
            <a:ext cx="11485848" cy="3416320"/>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两个质量相同的小物块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，分别从高度相同的粗糙斜面和光滑圆弧斜坡的顶点滑向底部，如图所示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如果它们的初速度都为零，下列说法正确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运动路程长些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下滑过程中重力做的功多些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下滑过程中重力做的功多些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下滑过程中减少的重力势能少些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下滑过程中减少的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重力势能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9438;FounderCES"/>
          <p:cNvPicPr/>
          <p:nvPr/>
        </p:nvPicPr>
        <p:blipFill>
          <a:blip r:embed="rId2"/>
          <a:stretch>
            <a:fillRect/>
          </a:stretch>
        </p:blipFill>
        <p:spPr>
          <a:xfrm>
            <a:off x="360854" y="1294405"/>
            <a:ext cx="1105535" cy="356235"/>
          </a:xfrm>
          <a:prstGeom prst="rect">
            <a:avLst/>
          </a:prstGeom>
        </p:spPr>
      </p:pic>
      <p:pic>
        <p:nvPicPr>
          <p:cNvPr id="4" name="fw475.jpg" descr="id:2147492288;FounderCES"/>
          <p:cNvPicPr/>
          <p:nvPr/>
        </p:nvPicPr>
        <p:blipFill>
          <a:blip r:embed="rId3"/>
          <a:stretch>
            <a:fillRect/>
          </a:stretch>
        </p:blipFill>
        <p:spPr>
          <a:xfrm>
            <a:off x="8183438" y="2780928"/>
            <a:ext cx="3097530" cy="1389380"/>
          </a:xfrm>
          <a:prstGeom prst="rect">
            <a:avLst/>
          </a:prstGeom>
        </p:spPr>
      </p:pic>
      <p:sp>
        <p:nvSpPr>
          <p:cNvPr id="6" name="矩形 5"/>
          <p:cNvSpPr/>
          <p:nvPr/>
        </p:nvSpPr>
        <p:spPr>
          <a:xfrm>
            <a:off x="10775726" y="1826718"/>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65804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0676"/>
            <a:ext cx="11485848" cy="2308324"/>
          </a:xfrm>
        </p:spPr>
        <p:txBody>
          <a:bodyPr/>
          <a:lstStyle/>
          <a:p>
            <a:pPr algn="dist"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重力</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做功跟初位置和末位置的高度差有关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跟物体运动的路径无关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根据</a:t>
            </a:r>
            <a:endPar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5671185" algn="l"/>
              </a:tabLst>
            </a:pP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小物块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下滑过程中重力做的功相等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由重力做功与重力势能变化的关系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小物块</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下滑过程中减少的重力势能相等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445;FounderCES"/>
          <p:cNvPicPr/>
          <p:nvPr/>
        </p:nvPicPr>
        <p:blipFill>
          <a:blip r:embed="rId2"/>
          <a:stretch>
            <a:fillRect/>
          </a:stretch>
        </p:blipFill>
        <p:spPr>
          <a:xfrm>
            <a:off x="478583" y="1336313"/>
            <a:ext cx="792088" cy="282256"/>
          </a:xfrm>
          <a:prstGeom prst="rect">
            <a:avLst/>
          </a:prstGeom>
        </p:spPr>
      </p:pic>
      <p:pic>
        <p:nvPicPr>
          <p:cNvPr id="4" name="fw475.jpg" descr="id:2147492288;FounderCES"/>
          <p:cNvPicPr/>
          <p:nvPr/>
        </p:nvPicPr>
        <p:blipFill>
          <a:blip r:embed="rId3"/>
          <a:stretch>
            <a:fillRect/>
          </a:stretch>
        </p:blipFill>
        <p:spPr>
          <a:xfrm>
            <a:off x="3574926" y="3573016"/>
            <a:ext cx="4173963" cy="1872208"/>
          </a:xfrm>
          <a:prstGeom prst="rect">
            <a:avLst/>
          </a:prstGeom>
        </p:spPr>
      </p:pic>
    </p:spTree>
    <p:extLst>
      <p:ext uri="{BB962C8B-B14F-4D97-AF65-F5344CB8AC3E}">
        <p14:creationId xmlns:p14="http://schemas.microsoft.com/office/powerpoint/2010/main" val="7461664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4866"/>
            <a:ext cx="11485848" cy="397031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绳子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、链条类物体重力势能的求解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重力势能的计算式为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，当实际物体不能看作质点时，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表示物体重心相对于参考平面的高度，故求解绳子、链条类物体的重力势能时，重心位置的确定是关键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粗细均匀、质量分布均匀的长直绳子或链条呈直线状（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水平、竖直或倾斜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）放置时，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表示长度一半位置处的重心相对于参考平面的高度；当绳子、链条不以直线状（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如折线状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）放置时，应当分段表示重力势能再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474;FounderCES"/>
          <p:cNvPicPr/>
          <p:nvPr/>
        </p:nvPicPr>
        <p:blipFill>
          <a:blip r:embed="rId2"/>
          <a:stretch>
            <a:fillRect/>
          </a:stretch>
        </p:blipFill>
        <p:spPr>
          <a:xfrm>
            <a:off x="478582" y="1294014"/>
            <a:ext cx="978777" cy="343491"/>
          </a:xfrm>
          <a:prstGeom prst="rect">
            <a:avLst/>
          </a:prstGeom>
        </p:spPr>
      </p:pic>
    </p:spTree>
    <p:extLst>
      <p:ext uri="{BB962C8B-B14F-4D97-AF65-F5344CB8AC3E}">
        <p14:creationId xmlns:p14="http://schemas.microsoft.com/office/powerpoint/2010/main" val="1041944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03007"/>
                <a:ext cx="11485848" cy="3600986"/>
              </a:xfrm>
            </p:spPr>
            <p:txBody>
              <a:bodyPr/>
              <a:lstStyle/>
              <a:p>
                <a:pPr hangingPunct="0">
                  <a:spcAft>
                    <a:spcPts val="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的均匀柔软细绳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竖直悬挂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用外力将绳的下端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缓慢地竖直向上拉起至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点与绳的上端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相距</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在此过程中，外力做的功为（</a:t>
                </a:r>
                <a:r>
                  <a:rPr lang="zh-CN"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mgl</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003007"/>
                <a:ext cx="11485848" cy="3600986"/>
              </a:xfrm>
              <a:blipFill>
                <a:blip r:embed="rId2"/>
                <a:stretch>
                  <a:fillRect l="-796" r="-849"/>
                </a:stretch>
              </a:blipFill>
            </p:spPr>
            <p:txBody>
              <a:bodyPr/>
              <a:lstStyle/>
              <a:p>
                <a:r>
                  <a:rPr lang="zh-CN" altLang="en-US">
                    <a:noFill/>
                  </a:rPr>
                  <a:t> </a:t>
                </a:r>
              </a:p>
            </p:txBody>
          </p:sp>
        </mc:Fallback>
      </mc:AlternateContent>
      <p:pic>
        <p:nvPicPr>
          <p:cNvPr id="3" name="24典例2.eps" descr="id:2147489495;FounderCES"/>
          <p:cNvPicPr/>
          <p:nvPr/>
        </p:nvPicPr>
        <p:blipFill>
          <a:blip r:embed="rId3"/>
          <a:stretch>
            <a:fillRect/>
          </a:stretch>
        </p:blipFill>
        <p:spPr>
          <a:xfrm>
            <a:off x="396773" y="1165607"/>
            <a:ext cx="995045" cy="320040"/>
          </a:xfrm>
          <a:prstGeom prst="rect">
            <a:avLst/>
          </a:prstGeom>
        </p:spPr>
      </p:pic>
      <p:pic>
        <p:nvPicPr>
          <p:cNvPr id="4" name="fw476.jpg" descr="id:2147492323;FounderCES"/>
          <p:cNvPicPr/>
          <p:nvPr/>
        </p:nvPicPr>
        <p:blipFill>
          <a:blip r:embed="rId4"/>
          <a:stretch>
            <a:fillRect/>
          </a:stretch>
        </p:blipFill>
        <p:spPr>
          <a:xfrm>
            <a:off x="9263558" y="2605767"/>
            <a:ext cx="1282065" cy="2191385"/>
          </a:xfrm>
          <a:prstGeom prst="rect">
            <a:avLst/>
          </a:prstGeom>
        </p:spPr>
      </p:pic>
      <p:sp>
        <p:nvSpPr>
          <p:cNvPr id="6" name="矩形 5"/>
          <p:cNvSpPr/>
          <p:nvPr/>
        </p:nvSpPr>
        <p:spPr>
          <a:xfrm>
            <a:off x="3934966" y="2348880"/>
            <a:ext cx="407484" cy="646331"/>
          </a:xfrm>
          <a:prstGeom prst="rect">
            <a:avLst/>
          </a:prstGeom>
        </p:spPr>
        <p:txBody>
          <a:bodyPr wrap="none">
            <a:spAutoFit/>
          </a:bodyPr>
          <a:lstStyle/>
          <a:p>
            <a:pPr algn="just">
              <a:lnSpc>
                <a:spcPct val="150000"/>
              </a:lnSpc>
              <a:spcAft>
                <a:spcPts val="0"/>
              </a:spcAft>
              <a:tabLst>
                <a:tab pos="5671185" algn="l"/>
              </a:tabLst>
            </a:pPr>
            <a:r>
              <a:rPr lang="en-US" altLang="zh-CN" sz="2400">
                <a:cs typeface="Times New Roman" panose="02020603050405020304" pitchFamily="18" charset="0"/>
              </a:rPr>
              <a:t>A</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242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74455"/>
                <a:ext cx="11485848" cy="2554545"/>
              </a:xfrm>
            </p:spPr>
            <p:txBody>
              <a:bodyPr/>
              <a:lstStyle/>
              <a:p>
                <a:pPr hangingPunct="0">
                  <a:spcAft>
                    <a:spcPts val="0"/>
                  </a:spcAft>
                  <a:tabLst>
                    <a:tab pos="5671185" algn="l"/>
                  </a:tabLs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题可知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在整个过程中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绳子的动能不变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则外力做的功</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等于重力势能增加量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端提升至</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末状态如答图所示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由答图可知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全程重力势能增加量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可视为只有</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NQ</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段上升所增加的重力势能</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取</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NQ</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段为研究对象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此段质量大小为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其重心位置上升的高度为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则外力做功为</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FF0000"/>
                            </a:solidFill>
                            <a:latin typeface="Cambria Math" panose="02040503050406030204" pitchFamily="18" charset="0"/>
                            <a:ea typeface="宋体" panose="02010600030101010101" pitchFamily="2" charset="-122"/>
                            <a:cs typeface="Times New Roman" panose="02020603050405020304" pitchFamily="18" charset="0"/>
                          </a:rPr>
                          <m:t>𝟗</m:t>
                        </m:r>
                      </m:den>
                    </m:f>
                  </m:oMath>
                </a14:m>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mgl</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74455"/>
                <a:ext cx="11485848" cy="2554545"/>
              </a:xfrm>
              <a:blipFill>
                <a:blip r:embed="rId2"/>
                <a:stretch>
                  <a:fillRect l="-796" r="-849"/>
                </a:stretch>
              </a:blipFill>
            </p:spPr>
            <p:txBody>
              <a:bodyPr/>
              <a:lstStyle/>
              <a:p>
                <a:r>
                  <a:rPr lang="zh-CN" altLang="en-US">
                    <a:noFill/>
                  </a:rPr>
                  <a:t> </a:t>
                </a:r>
              </a:p>
            </p:txBody>
          </p:sp>
        </mc:Fallback>
      </mc:AlternateContent>
      <p:pic>
        <p:nvPicPr>
          <p:cNvPr id="3" name="24解析.eps" descr="id:2147489445;FounderCES"/>
          <p:cNvPicPr/>
          <p:nvPr/>
        </p:nvPicPr>
        <p:blipFill>
          <a:blip r:embed="rId3"/>
          <a:stretch>
            <a:fillRect/>
          </a:stretch>
        </p:blipFill>
        <p:spPr>
          <a:xfrm>
            <a:off x="478583" y="1048281"/>
            <a:ext cx="792088" cy="282256"/>
          </a:xfrm>
          <a:prstGeom prst="rect">
            <a:avLst/>
          </a:prstGeom>
        </p:spPr>
      </p:pic>
      <p:pic>
        <p:nvPicPr>
          <p:cNvPr id="5" name="fw477.jpg" descr="id:2147492337;FounderCES"/>
          <p:cNvPicPr/>
          <p:nvPr/>
        </p:nvPicPr>
        <p:blipFill>
          <a:blip r:embed="rId4"/>
          <a:stretch>
            <a:fillRect/>
          </a:stretch>
        </p:blipFill>
        <p:spPr>
          <a:xfrm>
            <a:off x="4727054" y="3573016"/>
            <a:ext cx="2143663" cy="2520280"/>
          </a:xfrm>
          <a:prstGeom prst="rect">
            <a:avLst/>
          </a:prstGeom>
        </p:spPr>
      </p:pic>
    </p:spTree>
    <p:extLst>
      <p:ext uri="{BB962C8B-B14F-4D97-AF65-F5344CB8AC3E}">
        <p14:creationId xmlns:p14="http://schemas.microsoft.com/office/powerpoint/2010/main" val="152955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06574" y="5013176"/>
            <a:ext cx="2376264" cy="360040"/>
          </a:xfrm>
          <a:prstGeom prst="rect">
            <a:avLst/>
          </a:prstGeom>
        </p:spPr>
      </p:pic>
      <p:pic>
        <p:nvPicPr>
          <p:cNvPr id="6" name="图片 5"/>
          <p:cNvPicPr>
            <a:picLocks noChangeAspect="1"/>
          </p:cNvPicPr>
          <p:nvPr/>
        </p:nvPicPr>
        <p:blipFill>
          <a:blip r:embed="rId2"/>
          <a:stretch>
            <a:fillRect/>
          </a:stretch>
        </p:blipFill>
        <p:spPr>
          <a:xfrm>
            <a:off x="10811522" y="4437112"/>
            <a:ext cx="1008112" cy="360040"/>
          </a:xfrm>
          <a:prstGeom prst="rect">
            <a:avLst/>
          </a:prstGeom>
        </p:spPr>
      </p:pic>
      <p:pic>
        <p:nvPicPr>
          <p:cNvPr id="5" name="图片 4"/>
          <p:cNvPicPr>
            <a:picLocks noChangeAspect="1"/>
          </p:cNvPicPr>
          <p:nvPr/>
        </p:nvPicPr>
        <p:blipFill>
          <a:blip r:embed="rId2"/>
          <a:stretch>
            <a:fillRect/>
          </a:stretch>
        </p:blipFill>
        <p:spPr>
          <a:xfrm>
            <a:off x="1054646" y="2852936"/>
            <a:ext cx="3312368" cy="360040"/>
          </a:xfrm>
          <a:prstGeom prst="rect">
            <a:avLst/>
          </a:prstGeom>
        </p:spPr>
      </p:pic>
      <p:sp>
        <p:nvSpPr>
          <p:cNvPr id="2" name="内容占位符 1"/>
          <p:cNvSpPr>
            <a:spLocks noGrp="1"/>
          </p:cNvSpPr>
          <p:nvPr>
            <p:ph idx="1"/>
          </p:nvPr>
        </p:nvSpPr>
        <p:spPr>
          <a:xfrm>
            <a:off x="360854" y="1556792"/>
            <a:ext cx="11485848" cy="3970318"/>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重力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做的功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做功表达式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指初位置与末位置的高度差；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分别指初位置、末位置相对某一参考平面的高度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做功的特点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物体运动时，重力对物体做的功只跟物体的起点和终点的位置有关，而跟物体运动的路径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9388;FounderCES"/>
          <p:cNvPicPr/>
          <p:nvPr/>
        </p:nvPicPr>
        <p:blipFill>
          <a:blip r:embed="rId3"/>
          <a:stretch>
            <a:fillRect/>
          </a:stretch>
        </p:blipFill>
        <p:spPr>
          <a:xfrm>
            <a:off x="2494806" y="801833"/>
            <a:ext cx="6834483" cy="590618"/>
          </a:xfrm>
          <a:prstGeom prst="rect">
            <a:avLst/>
          </a:prstGeom>
        </p:spPr>
      </p:pic>
      <p:pic>
        <p:nvPicPr>
          <p:cNvPr id="4" name="知识点1.eps" descr="id:2147489395;FounderCES"/>
          <p:cNvPicPr/>
          <p:nvPr/>
        </p:nvPicPr>
        <p:blipFill>
          <a:blip r:embed="rId4"/>
          <a:stretch>
            <a:fillRect/>
          </a:stretch>
        </p:blipFill>
        <p:spPr>
          <a:xfrm>
            <a:off x="360854" y="1757428"/>
            <a:ext cx="1309370" cy="361950"/>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0625"/>
            <a:ext cx="11485848" cy="230832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重力势能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叫作物体的重力势能，常用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409;FounderCES"/>
          <p:cNvPicPr/>
          <p:nvPr/>
        </p:nvPicPr>
        <p:blipFill>
          <a:blip r:embed="rId2"/>
          <a:stretch>
            <a:fillRect/>
          </a:stretch>
        </p:blipFill>
        <p:spPr>
          <a:xfrm>
            <a:off x="360854" y="1275258"/>
            <a:ext cx="1224136" cy="325532"/>
          </a:xfrm>
          <a:prstGeom prst="rect">
            <a:avLst/>
          </a:prstGeom>
        </p:spPr>
      </p:pic>
      <p:pic>
        <p:nvPicPr>
          <p:cNvPr id="4" name="xy906.jpg" descr="id:2147492224;FounderCES"/>
          <p:cNvPicPr/>
          <p:nvPr/>
        </p:nvPicPr>
        <p:blipFill>
          <a:blip r:embed="rId3"/>
          <a:stretch>
            <a:fillRect/>
          </a:stretch>
        </p:blipFill>
        <p:spPr>
          <a:xfrm>
            <a:off x="3142878" y="3634973"/>
            <a:ext cx="6001385" cy="1306195"/>
          </a:xfrm>
          <a:prstGeom prst="rect">
            <a:avLst/>
          </a:prstGeom>
        </p:spPr>
      </p:pic>
    </p:spTree>
    <p:extLst>
      <p:ext uri="{BB962C8B-B14F-4D97-AF65-F5344CB8AC3E}">
        <p14:creationId xmlns:p14="http://schemas.microsoft.com/office/powerpoint/2010/main" val="399763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727054" y="4437112"/>
            <a:ext cx="3816424" cy="360040"/>
          </a:xfrm>
          <a:prstGeom prst="rect">
            <a:avLst/>
          </a:prstGeom>
        </p:spPr>
      </p:pic>
      <p:pic>
        <p:nvPicPr>
          <p:cNvPr id="3" name="图片 2"/>
          <p:cNvPicPr>
            <a:picLocks noChangeAspect="1"/>
          </p:cNvPicPr>
          <p:nvPr/>
        </p:nvPicPr>
        <p:blipFill>
          <a:blip r:embed="rId2"/>
          <a:stretch>
            <a:fillRect/>
          </a:stretch>
        </p:blipFill>
        <p:spPr>
          <a:xfrm>
            <a:off x="4727054" y="3933056"/>
            <a:ext cx="3816424" cy="360040"/>
          </a:xfrm>
          <a:prstGeom prst="rect">
            <a:avLst/>
          </a:prstGeom>
        </p:spPr>
      </p:pic>
      <p:sp>
        <p:nvSpPr>
          <p:cNvPr id="2" name="内容占位符 1"/>
          <p:cNvSpPr>
            <a:spLocks noGrp="1"/>
          </p:cNvSpPr>
          <p:nvPr>
            <p:ph idx="1"/>
          </p:nvPr>
        </p:nvSpPr>
        <p:spPr>
          <a:xfrm>
            <a:off x="360854" y="990991"/>
            <a:ext cx="11485848" cy="4454233"/>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在国际单位制中重力势能的单位是焦耳，简称焦，符号为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重力做功与重力势能变化的关系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当物体从高处运动到低处时，重力做正功，重力势能减少，即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当物体从低处运动到高处时，重力做负功，重力势能增加，即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重力做负功也可以说成物体克服重力做功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2590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重力势能的相对性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）参考平面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物体的重力势能总是相对于某一水平面来说的，这个水平面叫作参考平面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在参考平面上，物体的重力势能取为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）重力势能的相对性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选择不同的参考平面，物体重力势能的数值是不同的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对选定的参考平面而言，上方物体的重力势能是正值，下方物体的重力势能是负值</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负值的重力势能，表示物体在这个位置具有的重力势能要比在参考平面上具有的重力势能小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29847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弹性势</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发生弹性形变的物体的各部分之间，由于有弹力的相互作用，也具有势能，这种势能叫作弹性势能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弹簧弹性势能的产生</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及</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影响因素</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2231;FounderCES"/>
          <p:cNvPicPr/>
          <p:nvPr/>
        </p:nvPicPr>
        <p:blipFill>
          <a:blip r:embed="rId2"/>
          <a:stretch>
            <a:fillRect/>
          </a:stretch>
        </p:blipFill>
        <p:spPr>
          <a:xfrm>
            <a:off x="406574" y="908720"/>
            <a:ext cx="1295400" cy="344170"/>
          </a:xfrm>
          <a:prstGeom prst="rect">
            <a:avLst/>
          </a:prstGeom>
        </p:spPr>
      </p:pic>
      <p:pic>
        <p:nvPicPr>
          <p:cNvPr id="4" name="xy907.jpg" descr="id:2147492238;FounderCES"/>
          <p:cNvPicPr/>
          <p:nvPr/>
        </p:nvPicPr>
        <p:blipFill>
          <a:blip r:embed="rId3"/>
          <a:stretch>
            <a:fillRect/>
          </a:stretch>
        </p:blipFill>
        <p:spPr>
          <a:xfrm>
            <a:off x="1126654" y="3861048"/>
            <a:ext cx="4917440" cy="1033145"/>
          </a:xfrm>
          <a:prstGeom prst="rect">
            <a:avLst/>
          </a:prstGeom>
        </p:spPr>
      </p:pic>
      <p:pic>
        <p:nvPicPr>
          <p:cNvPr id="5" name="xy907.jpg" descr="id:2147492238;FounderCES"/>
          <p:cNvPicPr/>
          <p:nvPr/>
        </p:nvPicPr>
        <p:blipFill>
          <a:blip r:embed="rId3"/>
          <a:stretch>
            <a:fillRect/>
          </a:stretch>
        </p:blipFill>
        <p:spPr>
          <a:xfrm>
            <a:off x="1126654" y="5013176"/>
            <a:ext cx="4917440" cy="1033145"/>
          </a:xfrm>
          <a:prstGeom prst="rect">
            <a:avLst/>
          </a:prstGeom>
        </p:spPr>
      </p:pic>
    </p:spTree>
    <p:extLst>
      <p:ext uri="{BB962C8B-B14F-4D97-AF65-F5344CB8AC3E}">
        <p14:creationId xmlns:p14="http://schemas.microsoft.com/office/powerpoint/2010/main" val="3023986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6832"/>
            <a:ext cx="11485848" cy="2308324"/>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势能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势能也叫位能，与相互作用的物体的相对位置有关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重力势能是由地球和地面上物体的相对位置决定的，弹性势能是由发生弹性形变的物体各部分的相对位置决定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92252;FounderCES"/>
          <p:cNvPicPr/>
          <p:nvPr/>
        </p:nvPicPr>
        <p:blipFill>
          <a:blip r:embed="rId2"/>
          <a:stretch>
            <a:fillRect/>
          </a:stretch>
        </p:blipFill>
        <p:spPr>
          <a:xfrm>
            <a:off x="406574" y="2079432"/>
            <a:ext cx="1295400" cy="344170"/>
          </a:xfrm>
          <a:prstGeom prst="rect">
            <a:avLst/>
          </a:prstGeom>
        </p:spPr>
      </p:pic>
    </p:spTree>
    <p:extLst>
      <p:ext uri="{BB962C8B-B14F-4D97-AF65-F5344CB8AC3E}">
        <p14:creationId xmlns:p14="http://schemas.microsoft.com/office/powerpoint/2010/main" val="707286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646331"/>
          </a:xfrm>
        </p:spPr>
        <p:txBody>
          <a:bodyPr/>
          <a:lstStyle/>
          <a:p>
            <a:pPr hangingPunct="0">
              <a:spcAft>
                <a:spcPts val="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重力</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做功</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重力势能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9416;FounderCES"/>
          <p:cNvPicPr/>
          <p:nvPr/>
        </p:nvPicPr>
        <p:blipFill>
          <a:blip r:embed="rId2"/>
          <a:stretch>
            <a:fillRect/>
          </a:stretch>
        </p:blipFill>
        <p:spPr>
          <a:xfrm>
            <a:off x="2782838" y="802012"/>
            <a:ext cx="6185631" cy="534546"/>
          </a:xfrm>
          <a:prstGeom prst="rect">
            <a:avLst/>
          </a:prstGeom>
        </p:spPr>
      </p:pic>
      <p:pic>
        <p:nvPicPr>
          <p:cNvPr id="4" name="要点1.eps" descr="id:2147489423;FounderCES"/>
          <p:cNvPicPr/>
          <p:nvPr/>
        </p:nvPicPr>
        <p:blipFill>
          <a:blip r:embed="rId3"/>
          <a:stretch>
            <a:fillRect/>
          </a:stretch>
        </p:blipFill>
        <p:spPr>
          <a:xfrm>
            <a:off x="406575" y="1770906"/>
            <a:ext cx="936104" cy="328761"/>
          </a:xfrm>
          <a:prstGeom prst="rect">
            <a:avLst/>
          </a:prstGeom>
        </p:spPr>
      </p:pic>
      <p:graphicFrame>
        <p:nvGraphicFramePr>
          <p:cNvPr id="8" name="表格 7"/>
          <p:cNvGraphicFramePr>
            <a:graphicFrameLocks noGrp="1"/>
          </p:cNvGraphicFramePr>
          <p:nvPr>
            <p:extLst>
              <p:ext uri="{D42A27DB-BD31-4B8C-83A1-F6EECF244321}">
                <p14:modId xmlns:p14="http://schemas.microsoft.com/office/powerpoint/2010/main" val="3453144006"/>
              </p:ext>
            </p:extLst>
          </p:nvPr>
        </p:nvGraphicFramePr>
        <p:xfrm>
          <a:off x="334565" y="2204864"/>
          <a:ext cx="11521281" cy="4045778"/>
        </p:xfrm>
        <a:graphic>
          <a:graphicData uri="http://schemas.openxmlformats.org/drawingml/2006/table">
            <a:tbl>
              <a:tblPr firstRow="1" firstCol="1" bandRow="1"/>
              <a:tblGrid>
                <a:gridCol w="1050741">
                  <a:extLst>
                    <a:ext uri="{9D8B030D-6E8A-4147-A177-3AD203B41FA5}">
                      <a16:colId xmlns:a16="http://schemas.microsoft.com/office/drawing/2014/main" val="3994320238"/>
                    </a:ext>
                  </a:extLst>
                </a:gridCol>
                <a:gridCol w="1682107">
                  <a:extLst>
                    <a:ext uri="{9D8B030D-6E8A-4147-A177-3AD203B41FA5}">
                      <a16:colId xmlns:a16="http://schemas.microsoft.com/office/drawing/2014/main" val="179539013"/>
                    </a:ext>
                  </a:extLst>
                </a:gridCol>
                <a:gridCol w="3459841">
                  <a:extLst>
                    <a:ext uri="{9D8B030D-6E8A-4147-A177-3AD203B41FA5}">
                      <a16:colId xmlns:a16="http://schemas.microsoft.com/office/drawing/2014/main" val="2727908674"/>
                    </a:ext>
                  </a:extLst>
                </a:gridCol>
                <a:gridCol w="5328592">
                  <a:extLst>
                    <a:ext uri="{9D8B030D-6E8A-4147-A177-3AD203B41FA5}">
                      <a16:colId xmlns:a16="http://schemas.microsoft.com/office/drawing/2014/main" val="3745440145"/>
                    </a:ext>
                  </a:extLst>
                </a:gridCol>
              </a:tblGrid>
              <a:tr h="393318">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重力做功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重力势能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2115810332"/>
                  </a:ext>
                </a:extLst>
              </a:tr>
              <a:tr h="393318">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重力做功是重力势能转化的量度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657948728"/>
                  </a:ext>
                </a:extLst>
              </a:tr>
              <a:tr h="803925">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重力对物体做的功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just" hangingPunct="0">
                        <a:lnSpc>
                          <a:spcPct val="150000"/>
                        </a:lnSpc>
                        <a:spcAft>
                          <a:spcPts val="0"/>
                        </a:spcAft>
                        <a:tabLst>
                          <a:tab pos="5671185"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由物体与地球的相互作用产生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且由它们之间的相对位置决定的能量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09783658"/>
                  </a:ext>
                </a:extLst>
              </a:tr>
              <a:tr h="393318">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just" hangingPunct="0">
                        <a:lnSpc>
                          <a:spcPct val="150000"/>
                        </a:lnSpc>
                        <a:spcAft>
                          <a:spcPts val="0"/>
                        </a:spcAft>
                        <a:tabLst>
                          <a:tab pos="5671185"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87838735"/>
                  </a:ext>
                </a:extLst>
              </a:tr>
              <a:tr h="1573271">
                <a:tc>
                  <a:txBody>
                    <a:bodyPr/>
                    <a:lstStyle/>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567118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的因素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和初、末位置的高度差</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192" marR="2619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just" hangingPunct="0">
                        <a:lnSpc>
                          <a:spcPct val="150000"/>
                        </a:lnSpc>
                        <a:spcAft>
                          <a:spcPts val="0"/>
                        </a:spcAft>
                        <a:tabLst>
                          <a:tab pos="5671185"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和相对参考平面的高度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34800741"/>
                  </a:ext>
                </a:extLst>
              </a:tr>
            </a:tbl>
          </a:graphicData>
        </a:graphic>
      </p:graphicFrame>
    </p:spTree>
    <p:extLst>
      <p:ext uri="{BB962C8B-B14F-4D97-AF65-F5344CB8AC3E}">
        <p14:creationId xmlns:p14="http://schemas.microsoft.com/office/powerpoint/2010/main" val="204055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46320384"/>
              </p:ext>
            </p:extLst>
          </p:nvPr>
        </p:nvGraphicFramePr>
        <p:xfrm>
          <a:off x="334567" y="1600201"/>
          <a:ext cx="11521280" cy="2834857"/>
        </p:xfrm>
        <a:graphic>
          <a:graphicData uri="http://schemas.openxmlformats.org/drawingml/2006/table">
            <a:tbl>
              <a:tblPr firstRow="1" firstCol="1" bandRow="1"/>
              <a:tblGrid>
                <a:gridCol w="1682107">
                  <a:extLst>
                    <a:ext uri="{9D8B030D-6E8A-4147-A177-3AD203B41FA5}">
                      <a16:colId xmlns:a16="http://schemas.microsoft.com/office/drawing/2014/main" val="1576050361"/>
                    </a:ext>
                  </a:extLst>
                </a:gridCol>
                <a:gridCol w="4366564">
                  <a:extLst>
                    <a:ext uri="{9D8B030D-6E8A-4147-A177-3AD203B41FA5}">
                      <a16:colId xmlns:a16="http://schemas.microsoft.com/office/drawing/2014/main" val="2957911299"/>
                    </a:ext>
                  </a:extLst>
                </a:gridCol>
                <a:gridCol w="5472609">
                  <a:extLst>
                    <a:ext uri="{9D8B030D-6E8A-4147-A177-3AD203B41FA5}">
                      <a16:colId xmlns:a16="http://schemas.microsoft.com/office/drawing/2014/main" val="587734769"/>
                    </a:ext>
                  </a:extLst>
                </a:gridCol>
              </a:tblGrid>
              <a:tr h="288108">
                <a:tc>
                  <a:txBody>
                    <a:bodyPr/>
                    <a:lstStyle/>
                    <a:p>
                      <a:pPr algn="just"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重力做功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5671185" algn="l"/>
                        </a:tabLst>
                      </a:pPr>
                      <a:r>
                        <a:rPr lang="en-US"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重力势能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618556856"/>
                  </a:ext>
                </a:extLst>
              </a:tr>
              <a:tr h="1872704">
                <a:tc rowSpan="2">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只与初、末位置的高度差有关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与路径及参考平面的选择无关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33" marR="147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与参考平面的选择有关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同一位置的物体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选择不同的参考平面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其重力势能的值不同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33" marR="147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94838196"/>
                  </a:ext>
                </a:extLst>
              </a:tr>
              <a:tr h="244052">
                <a:tc vMerge="1">
                  <a:txBody>
                    <a:bodyPr/>
                    <a:lstStyle/>
                    <a:p>
                      <a:endParaRPr lang="zh-CN" altLang="en-US"/>
                    </a:p>
                  </a:txBody>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过程量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33" marR="147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状态量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733" marR="1473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48174602"/>
                  </a:ext>
                </a:extLst>
              </a:tr>
            </a:tbl>
          </a:graphicData>
        </a:graphic>
      </p:graphicFrame>
    </p:spTree>
    <p:extLst>
      <p:ext uri="{BB962C8B-B14F-4D97-AF65-F5344CB8AC3E}">
        <p14:creationId xmlns:p14="http://schemas.microsoft.com/office/powerpoint/2010/main" val="381163554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583</TotalTime>
  <Words>926</Words>
  <Application>Microsoft Office PowerPoint</Application>
  <PresentationFormat>自定义</PresentationFormat>
  <Paragraphs>76</Paragraphs>
  <Slides>14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14</vt:i4>
      </vt:variant>
    </vt:vector>
  </HeadingPairs>
  <TitlesOfParts>
    <vt:vector size="24"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574</cp:revision>
  <dcterms:created xsi:type="dcterms:W3CDTF">2020-11-06T05:24:00Z</dcterms:created>
  <dcterms:modified xsi:type="dcterms:W3CDTF">2025-11-02T03:49:27Z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